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340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045"/>
    <a:srgbClr val="DA2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641C3-4875-4A13-A668-62574FEF20A8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CFA2E-66B2-4403-9B57-E252F8A9DF9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04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E580-E776-0FF9-7D12-5D915591B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24735-FB1C-E9B6-8119-83F8493FD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2E6F-2DC7-ECE7-F735-E9ECB0D66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79E0-7BBB-A318-D589-25EACD9AA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78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8D59-CFEA-1D80-72A3-F211CDF5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56104-4E97-C4DC-F7C2-7B328CFA6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1657D-B8CA-8082-71E8-E5F5E34D4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35F6B-CADF-F622-EEB4-782618AE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193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212DE-2C7E-F841-22BB-1A2C902B2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A2C9B-CCA5-9918-657A-8B66F67A9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2B36E-55FB-F64B-07CF-9C178200C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6D4-5CE9-A309-CAEF-E634FAEBA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655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0B50-DCB8-1731-B97C-256655D4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1C10B-4E60-57AB-9E5C-BAB3E72A6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ACCF1-3831-7D33-F61E-2467E3AF0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40A1A-F41D-E97D-13A6-8BA9B72F5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555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2879-7665-BF2A-963F-641F6061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BCC5-9A7B-10E3-90EE-916C37735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6D80C-4D12-511B-E87F-C64472E98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28F85-6BE6-B083-EBDB-56FDC625D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114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E97C-B685-C81E-CB36-1D321CC6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8AEEA-FDD7-8C07-517E-FB78D9761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63661-A1DE-88A5-0FDC-104FEF616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D5EE1-E2E9-3D7F-621B-653EBD67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532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8BCA-5B98-BD6D-C542-E5B83517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835837-A0E9-F072-F5D4-D1B94E19C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FFF5C-68D8-FADB-3756-2D6FA019E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82D43-1AA3-F63F-418F-EE10024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34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78A3-1F36-1FBA-550C-98FED0CF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B86A4-9395-5489-DB55-241965C5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8D95-80AE-ABFB-B01B-61DA5F964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874F-6F00-B72C-0EE8-0414DB768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658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5887-B9F6-9345-3DBA-E8F48AD1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2E26F-97FC-5058-6F04-E2CA22112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A9C8D-7D9E-7727-4D57-8A15B3BA7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20505-E144-4C6D-D8BA-76B30CAEB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350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41638-9743-4B39-EEB3-24527C92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DC2B-3582-048E-24C1-AD6D00096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9E9EB-9064-D90C-4F2F-F42D92B7F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CEBC-9EFD-C970-5E79-CB15262B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4033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D728A-7673-B15F-512C-90A94367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186E8-1D80-742F-053A-833643BDD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D139F-A3A0-6DF7-F388-45E95D944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EED3F-3FA5-6177-FEC5-4CF74A954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48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37DF-15A3-CB39-B04A-C693D19E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89BF-96C5-4817-7B41-AD0D78B64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0A08-7F1C-9022-E980-E32514EB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63AA-5F07-F7C4-39CA-F43E6909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5AEC-60CE-3882-70FA-D17F48E2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86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5375-72DC-0E88-1B82-B8B0035A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6959-A5ED-08DF-AE07-602AB9B46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E179-EAC8-C9F0-EA05-CEBFB4EF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C127-1570-12DF-42FD-8CF53E35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EBF6E-47A0-68E7-9826-57656D1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5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0163-36C3-BCE3-E5BD-7CFBCC628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97D0-C875-FC81-5EAD-7EA751AB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9F1F-302A-F623-AE12-FA87F415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1381-E86D-8B1D-03A5-C664585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F1D78-ED57-62A3-52FA-B97A583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7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8E1B-8B62-3C7F-60FA-1514BA6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7002-B431-29CF-414F-8E027FC2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9A94A-77C2-11E1-A103-DE88B30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9879-BBEA-0372-4F7D-29A078E1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3D35-E7F1-433D-EA32-79D1BA21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87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55B-829A-A82C-0F28-A886AE0B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47964-F307-1819-09C9-0E7BFC70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31C5-5D4B-A1EA-F788-1CECF5F8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47B3-C509-70A9-0CB9-9C73EFD6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4B39-20B8-0F87-A03F-C14070C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9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7D54-E8FE-D096-DC27-39DDE757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CC04-6A21-09B3-080C-B9D34C1C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DC07-C24C-AFAE-5EE5-950D51C9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82547-1967-DE32-8444-44A582E8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4783-317F-C9F0-F5D0-D35062D0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1A451-86A2-21B0-3800-197D988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78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1381-4542-48C3-938F-EBB0A2BB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9FC38-E60E-256D-1D4B-493EC7AE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9DEAB-AB18-939C-AC2A-E602E4D3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DCAA-1F82-84D1-A497-9E9F99BDD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8000C-9A74-3A94-2C78-7B229AE55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23525-A641-12B4-0D5D-A4E7DFC0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597FC-CFCC-BECA-3576-B086D552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2FF0B-B8A6-1B34-675E-488D553E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3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26F-E6D8-3E8C-7A0B-4A77B0F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C4CF-8747-092A-E5FB-65FCAA1F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FD63A-A119-1FAD-7037-98766600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3330-52F0-3DF6-70F2-1D2FB89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2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0748-834A-6342-C1DF-0F7AE7E1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ED4F2-5307-FC81-ACEE-F0ACC034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86740-DE9C-7CC2-6D7C-47B9F014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1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881-EB8A-894B-2125-B7BD2C3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1EA3-0F50-8B06-1898-799AC47D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C1554-CBFE-8171-D24A-84AAD380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047F-9C39-3DFF-9802-37FBED71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ACE17-5668-E719-B4EF-61C8368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1FA51-F068-0784-C10F-EE1BDCCD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2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E86F-6647-839A-60DD-93F0A6D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0DDD6-995E-A451-D591-B3EDBEEF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8EEED-6042-79CF-98DD-BF1BB29E8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403-808C-12C4-8375-607A1C54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6FB-D618-FDC2-EB47-C21AEB03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CC7E-BBD4-53CF-03D8-0B741E4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77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A77AE-274E-81C0-0A44-1C109C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BDC-E4AF-9756-3970-F9FC5D551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47CE-0EB1-AE33-2E57-9F5B28C5E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5D21-A6B2-4C25-AFCE-DF3B6B15B8AF}" type="datetimeFigureOut">
              <a:rPr lang="en-ID" smtClean="0"/>
              <a:t>22/09/2025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9A49-E887-009A-DC1A-27D0D4782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F6E3-133F-9100-5CC0-AB06FB2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54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1966-D61D-B171-467B-15793C3F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17" y="205021"/>
            <a:ext cx="9744649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BFA045"/>
                </a:solidFill>
                <a:latin typeface="Quicksand"/>
              </a:rPr>
              <a:t>TT25-21001 </a:t>
            </a:r>
            <a:br>
              <a:rPr lang="en-US" b="1">
                <a:solidFill>
                  <a:srgbClr val="BFA045"/>
                </a:solidFill>
                <a:latin typeface="Quicksand"/>
              </a:rPr>
            </a:br>
            <a:r>
              <a:rPr lang="en-US" sz="5300" b="1">
                <a:solidFill>
                  <a:srgbClr val="BFA045"/>
                </a:solidFill>
                <a:latin typeface="Quicksand"/>
              </a:rPr>
              <a:t>ALGORITMA DAN PEMROGRAMAN</a:t>
            </a:r>
            <a:endParaRPr lang="en-ID" b="1">
              <a:solidFill>
                <a:srgbClr val="BFA045"/>
              </a:solidFill>
              <a:latin typeface="Quicksan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2C4DE-D9C1-538A-E8A0-E2BC814F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61" y="4512843"/>
            <a:ext cx="9246990" cy="1920284"/>
          </a:xfrm>
          <a:solidFill>
            <a:srgbClr val="BFA045"/>
          </a:solidFill>
          <a:ln w="152400">
            <a:solidFill>
              <a:srgbClr val="BFA045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Quicksand"/>
              </a:rPr>
              <a:t>Pertemuan 5 – </a:t>
            </a:r>
            <a:r>
              <a:rPr lang="en-US"/>
              <a:t>Visualisasi Plotting Data </a:t>
            </a:r>
          </a:p>
          <a:p>
            <a:pPr algn="l"/>
            <a:r>
              <a:rPr lang="en-US">
                <a:latin typeface="Quicksand"/>
              </a:rPr>
              <a:t>2 SKS</a:t>
            </a:r>
          </a:p>
          <a:p>
            <a:pPr algn="l"/>
            <a:endParaRPr lang="en-US">
              <a:latin typeface="Quicksand"/>
            </a:endParaRPr>
          </a:p>
          <a:p>
            <a:pPr algn="l"/>
            <a:r>
              <a:rPr lang="en-US">
                <a:latin typeface="Quicksand"/>
              </a:rPr>
              <a:t>Soraida Sabella, S.T., M.T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5BFAA-B93C-B4ED-F1A8-BDE539AB3D2E}"/>
              </a:ext>
            </a:extLst>
          </p:cNvPr>
          <p:cNvSpPr txBox="1"/>
          <p:nvPr/>
        </p:nvSpPr>
        <p:spPr>
          <a:xfrm>
            <a:off x="322462" y="1761742"/>
            <a:ext cx="601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BFA045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FTI - Teknik Telekomunikasi</a:t>
            </a:r>
          </a:p>
        </p:txBody>
      </p:sp>
      <p:pic>
        <p:nvPicPr>
          <p:cNvPr id="5" name="Picture 4" descr="A yellow hexagon with a radio tower and pulse line&#10;&#10;AI-generated content may be incorrect.">
            <a:extLst>
              <a:ext uri="{FF2B5EF4-FFF2-40B4-BE49-F238E27FC236}">
                <a16:creationId xmlns:a16="http://schemas.microsoft.com/office/drawing/2014/main" id="{37AF5342-8405-E30C-7439-998765AF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6" y="4465756"/>
            <a:ext cx="2053542" cy="20504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A8708C-2F6F-FE43-C214-679FB6E68E48}"/>
              </a:ext>
            </a:extLst>
          </p:cNvPr>
          <p:cNvGrpSpPr/>
          <p:nvPr/>
        </p:nvGrpSpPr>
        <p:grpSpPr>
          <a:xfrm>
            <a:off x="10284018" y="269505"/>
            <a:ext cx="1584817" cy="1526794"/>
            <a:chOff x="10241535" y="272210"/>
            <a:chExt cx="1584817" cy="152679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FCECA9-F4F3-88E5-D179-CFB19BED032A}"/>
                </a:ext>
              </a:extLst>
            </p:cNvPr>
            <p:cNvSpPr/>
            <p:nvPr/>
          </p:nvSpPr>
          <p:spPr>
            <a:xfrm>
              <a:off x="10241535" y="272210"/>
              <a:ext cx="1584817" cy="152679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5F9075-CEEF-47E7-3F7C-C8266B62B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437" y="315375"/>
              <a:ext cx="1417214" cy="141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51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D68EB7-12B8-D8BA-3B00-A358691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35A67E-6129-2BB6-9A0A-C52B87269E5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D4CE2F-6D09-1286-0430-7E411B66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19E27-8AC7-A880-A109-E9970F74261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AE63DDA-1BBD-907B-CD66-D3C0CF2C486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F009992-FFE9-DDF2-EFAE-B8EF28CB424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Graph Coordinates (4)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B2E6C7-AC7C-39E3-84FC-66CA151339E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14E76F7F-4E61-9A5C-5552-87D7F743379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E7EA0E11-EC1A-A666-815D-D581318C89FF}"/>
              </a:ext>
            </a:extLst>
          </p:cNvPr>
          <p:cNvSpPr txBox="1">
            <a:spLocks/>
          </p:cNvSpPr>
          <p:nvPr/>
        </p:nvSpPr>
        <p:spPr>
          <a:xfrm>
            <a:off x="1009182" y="1091853"/>
            <a:ext cx="2897599" cy="4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Example 3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93D4B-E0C0-E122-06D1-3D5B3C188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02" y="2101178"/>
            <a:ext cx="3442231" cy="2655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3F89D-A1A5-07AF-D67D-527034E6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33" y="1504446"/>
            <a:ext cx="4321493" cy="3849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7E3663-3D4F-CCB8-023C-AD9CCB064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797" y="3249962"/>
            <a:ext cx="1315984" cy="255958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24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115A5-1967-34CA-E9E8-3F026C3F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79CE7-C6D9-52C4-2F2A-4851482ACD76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E1CA4D-A1B8-E8A8-CB95-A2FB2DA5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CF235C-797E-4249-F77D-33450A4C94D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CE71F1C0-F525-1B94-44C3-DB1DFD21757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447D316-0D6D-0723-D3E4-1B6164AD0FC6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7C0C41-066A-B574-0B09-7717E6E8CD01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C618EF8C-0845-8912-3AF8-4A0DFD2041C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5EC3E64E-323D-5EEA-0BE2-5A7F8F860C9F}"/>
              </a:ext>
            </a:extLst>
          </p:cNvPr>
          <p:cNvSpPr txBox="1">
            <a:spLocks/>
          </p:cNvSpPr>
          <p:nvPr/>
        </p:nvSpPr>
        <p:spPr>
          <a:xfrm>
            <a:off x="6581714" y="1387039"/>
            <a:ext cx="4271000" cy="91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52396" indent="0" algn="just">
              <a:lnSpc>
                <a:spcPct val="150000"/>
              </a:lnSpc>
            </a:pPr>
            <a:r>
              <a:rPr lang="en-US" sz="1867">
                <a:solidFill>
                  <a:schemeClr val="tx1"/>
                </a:solidFill>
              </a:rPr>
              <a:t>2. </a:t>
            </a:r>
            <a:r>
              <a:rPr lang="en-US" sz="1867" b="1">
                <a:solidFill>
                  <a:schemeClr val="tx1"/>
                </a:solidFill>
              </a:rPr>
              <a:t>Buatlah grafik serupa </a:t>
            </a:r>
            <a:r>
              <a:rPr lang="en-US" sz="1867">
                <a:solidFill>
                  <a:schemeClr val="tx1"/>
                </a:solidFill>
              </a:rPr>
              <a:t>seperti gambar di bawah ini dengan Matlab.</a:t>
            </a:r>
            <a:endParaRPr lang="en-US" sz="1867" b="1">
              <a:solidFill>
                <a:schemeClr val="tx1"/>
              </a:solidFill>
            </a:endParaRP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31D4D92C-6106-856E-BA13-BAB3CE84B7FF}"/>
              </a:ext>
            </a:extLst>
          </p:cNvPr>
          <p:cNvSpPr txBox="1">
            <a:spLocks/>
          </p:cNvSpPr>
          <p:nvPr/>
        </p:nvSpPr>
        <p:spPr>
          <a:xfrm>
            <a:off x="10372828" y="2394818"/>
            <a:ext cx="1458953" cy="2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52396" indent="0" algn="just">
              <a:lnSpc>
                <a:spcPct val="150000"/>
              </a:lnSpc>
            </a:pPr>
            <a:r>
              <a:rPr lang="en-US" sz="1467">
                <a:solidFill>
                  <a:schemeClr val="tx1"/>
                </a:solidFill>
              </a:rPr>
              <a:t>Biru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Linewidth 3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Grid on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kotak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FF2C4-CFBA-6B45-24C2-BF081767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22" y="2437014"/>
            <a:ext cx="3600637" cy="2820499"/>
          </a:xfrm>
          <a:prstGeom prst="rect">
            <a:avLst/>
          </a:prstGeom>
        </p:spPr>
      </p:pic>
      <p:sp>
        <p:nvSpPr>
          <p:cNvPr id="16" name="Google Shape;6457;p40">
            <a:extLst>
              <a:ext uri="{FF2B5EF4-FFF2-40B4-BE49-F238E27FC236}">
                <a16:creationId xmlns:a16="http://schemas.microsoft.com/office/drawing/2014/main" id="{65D6409A-3EDA-B218-7792-659334F3BB33}"/>
              </a:ext>
            </a:extLst>
          </p:cNvPr>
          <p:cNvSpPr txBox="1">
            <a:spLocks/>
          </p:cNvSpPr>
          <p:nvPr/>
        </p:nvSpPr>
        <p:spPr>
          <a:xfrm>
            <a:off x="571332" y="1417908"/>
            <a:ext cx="4271000" cy="91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52396" indent="0" algn="just">
              <a:lnSpc>
                <a:spcPct val="150000"/>
              </a:lnSpc>
            </a:pPr>
            <a:r>
              <a:rPr lang="en-US" sz="1867">
                <a:solidFill>
                  <a:schemeClr val="tx1"/>
                </a:solidFill>
              </a:rPr>
              <a:t>1. </a:t>
            </a:r>
            <a:r>
              <a:rPr lang="en-US" sz="1867" b="1">
                <a:solidFill>
                  <a:schemeClr val="tx1"/>
                </a:solidFill>
              </a:rPr>
              <a:t>Buatlah grafik serupa </a:t>
            </a:r>
            <a:r>
              <a:rPr lang="en-US" sz="1867">
                <a:solidFill>
                  <a:schemeClr val="tx1"/>
                </a:solidFill>
              </a:rPr>
              <a:t>seperti gambar di bawah ini dengan Matlab.</a:t>
            </a:r>
            <a:endParaRPr lang="en-US" sz="1867" b="1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946BF-7382-45F0-A79B-4440387BD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30" y="2421800"/>
            <a:ext cx="3571807" cy="2722811"/>
          </a:xfrm>
          <a:prstGeom prst="rect">
            <a:avLst/>
          </a:prstGeom>
        </p:spPr>
      </p:pic>
      <p:sp>
        <p:nvSpPr>
          <p:cNvPr id="18" name="Google Shape;6457;p40">
            <a:extLst>
              <a:ext uri="{FF2B5EF4-FFF2-40B4-BE49-F238E27FC236}">
                <a16:creationId xmlns:a16="http://schemas.microsoft.com/office/drawing/2014/main" id="{52DF883C-3678-84C8-25B7-6F8CB2DF0136}"/>
              </a:ext>
            </a:extLst>
          </p:cNvPr>
          <p:cNvSpPr txBox="1">
            <a:spLocks/>
          </p:cNvSpPr>
          <p:nvPr/>
        </p:nvSpPr>
        <p:spPr>
          <a:xfrm>
            <a:off x="4362446" y="2425687"/>
            <a:ext cx="1458953" cy="2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52396" indent="0" algn="just">
              <a:lnSpc>
                <a:spcPct val="150000"/>
              </a:lnSpc>
            </a:pPr>
            <a:r>
              <a:rPr lang="en-US" sz="1467">
                <a:solidFill>
                  <a:schemeClr val="tx1"/>
                </a:solidFill>
              </a:rPr>
              <a:t>Merah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Linewidth 2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Grid on</a:t>
            </a:r>
          </a:p>
          <a:p>
            <a:pPr marL="152396" indent="0" algn="just">
              <a:lnSpc>
                <a:spcPct val="150000"/>
              </a:lnSpc>
            </a:pPr>
            <a:r>
              <a:rPr lang="en-US" sz="1467" b="1">
                <a:solidFill>
                  <a:schemeClr val="tx1"/>
                </a:solidFill>
              </a:rPr>
              <a:t>segitiga</a:t>
            </a:r>
          </a:p>
        </p:txBody>
      </p:sp>
    </p:spTree>
    <p:extLst>
      <p:ext uri="{BB962C8B-B14F-4D97-AF65-F5344CB8AC3E}">
        <p14:creationId xmlns:p14="http://schemas.microsoft.com/office/powerpoint/2010/main" val="362394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A8712-5AE4-25D9-5236-A7691B20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CA2C9-C0F9-83C6-EEF8-D2AF036AFE3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6ECA1D-E5DD-7B14-54BA-00FE38C4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9CE04-E433-DD73-88C0-7A3635DE125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31D607F-F425-54B4-4858-580B7F73D4D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053CB2F-CF00-A1FA-0D6F-8B9C31BDF2D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Study Case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BE477D-CBB2-F101-FAB5-1A35D8C8255E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91B0884A-F87D-D949-872A-8B8A83D92532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6B652-3603-B79A-4BB6-343AE133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1" y="1188500"/>
            <a:ext cx="5820156" cy="47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1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0D860-9C8D-6B6C-F756-EDCA886B4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63B82-D599-D0D5-45EF-BFC5770ECF9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DCA5FF-FC3A-E115-866C-223AE87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64EE6C-4F0B-11EB-135D-B5756B3EC5D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7D524C5C-13B6-9170-485B-F4C8CCAE2D05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5C82DAB6-FD76-28FD-4F89-A091F0F2E4A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Drawing Figures in MATLAB (1)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AA22A0-9B0D-712B-7C47-84599564AA5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2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DC87369F-BE01-0930-AF4F-E382F4A84ABB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52E4C310-FEA0-A815-9459-3B76DB7901CD}"/>
              </a:ext>
            </a:extLst>
          </p:cNvPr>
          <p:cNvSpPr txBox="1">
            <a:spLocks/>
          </p:cNvSpPr>
          <p:nvPr/>
        </p:nvSpPr>
        <p:spPr>
          <a:xfrm>
            <a:off x="313374" y="2141164"/>
            <a:ext cx="6911885" cy="18444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We use the </a:t>
            </a:r>
            <a:r>
              <a:rPr lang="en-US" sz="1867" b="1"/>
              <a:t>“ plot() ” </a:t>
            </a:r>
            <a:r>
              <a:rPr lang="en-US" sz="1867"/>
              <a:t>functions to draw figures in matlab.</a:t>
            </a:r>
          </a:p>
          <a:p>
            <a:pPr algn="just">
              <a:lnSpc>
                <a:spcPct val="150000"/>
              </a:lnSpc>
            </a:pPr>
            <a:r>
              <a:rPr lang="en-US" sz="1867"/>
              <a:t>Plot function is used as </a:t>
            </a:r>
            <a:r>
              <a:rPr lang="en-US" sz="1867" b="1"/>
              <a:t>plot(x, y) </a:t>
            </a:r>
            <a:r>
              <a:rPr lang="en-US" sz="1867"/>
              <a:t>where x and y are two vectors of equal length.</a:t>
            </a:r>
          </a:p>
          <a:p>
            <a:pPr algn="just">
              <a:lnSpc>
                <a:spcPct val="150000"/>
              </a:lnSpc>
            </a:pPr>
            <a:endParaRPr lang="en-US" sz="1867"/>
          </a:p>
          <a:p>
            <a:pPr algn="just">
              <a:lnSpc>
                <a:spcPct val="150000"/>
              </a:lnSpc>
            </a:pPr>
            <a:r>
              <a:rPr lang="en-US" sz="1867" b="1"/>
              <a:t>If, x = [1 2 3 4] and y = [2 4 5 8], Then, plot(x, y)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4EE79-336C-7422-2FBC-CAD6971D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75" y="3201726"/>
            <a:ext cx="5240143" cy="25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2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EC8E8-1241-B2CC-C2C9-4EFD6068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A426F2-3795-7354-2823-CDB3DC73F68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1099D0-F763-2432-FCFF-87A6648C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67237D-8AA6-DA50-AAE3-BA286E7418D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2D9F2FE-F0DB-541A-9D99-24721788081B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740C984-4AAD-29B5-B482-1FE582113005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Drawing Figures in MATLAB (2)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A15A82-E98A-7CAD-CDE3-A041FD817B21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0F67BC22-69DA-D4A8-F1A8-323BF25C41D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78C7160A-08E5-EC77-B546-A2A45952BBF6}"/>
              </a:ext>
            </a:extLst>
          </p:cNvPr>
          <p:cNvSpPr txBox="1">
            <a:spLocks/>
          </p:cNvSpPr>
          <p:nvPr/>
        </p:nvSpPr>
        <p:spPr>
          <a:xfrm>
            <a:off x="906345" y="4974693"/>
            <a:ext cx="5253220" cy="1133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/>
              <a:t>If you we use plot command as ‘plot(y)’ then MATLAB assumes that x vector  is in the form of x=[1, 2, 3⋯] and runs the command ‘plot(x, y)‘</a:t>
            </a:r>
            <a:endParaRPr lang="en-US" sz="16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94B3B-54C5-76B8-E5DA-C25FFF7B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87" y="1390188"/>
            <a:ext cx="3562379" cy="2345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9AD7D-B2EA-48E8-8298-A968A1231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88" y="1412179"/>
            <a:ext cx="4211528" cy="3772700"/>
          </a:xfrm>
          <a:prstGeom prst="rect">
            <a:avLst/>
          </a:prstGeom>
        </p:spPr>
      </p:pic>
      <p:sp>
        <p:nvSpPr>
          <p:cNvPr id="13" name="Google Shape;6457;p40">
            <a:extLst>
              <a:ext uri="{FF2B5EF4-FFF2-40B4-BE49-F238E27FC236}">
                <a16:creationId xmlns:a16="http://schemas.microsoft.com/office/drawing/2014/main" id="{B251BE24-C9FE-C551-7879-ED0E8EEC9911}"/>
              </a:ext>
            </a:extLst>
          </p:cNvPr>
          <p:cNvSpPr txBox="1">
            <a:spLocks/>
          </p:cNvSpPr>
          <p:nvPr/>
        </p:nvSpPr>
        <p:spPr>
          <a:xfrm>
            <a:off x="908266" y="4650080"/>
            <a:ext cx="1223237" cy="337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>
                <a:solidFill>
                  <a:schemeClr val="accent2"/>
                </a:solidFill>
              </a:rPr>
              <a:t>Notes :</a:t>
            </a:r>
            <a:endParaRPr lang="en-US" sz="16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05851-65AE-8CC8-95B5-2CE11204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383B7-66C2-4DE3-A17B-6F4146514B88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9EB9C0-BB84-2D4D-6FEA-6E0FE69F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C7A083-4EC6-1868-6854-A474654A4FEA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7C4C173A-6B2C-89C8-BD37-A5149F1B4BE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03E5204-BE7F-A703-7A1B-4BBBE618E9C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AXIS Command (1)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062033-2F6A-0B45-5B77-3477058276AC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58E6DEB1-E39E-063D-8963-ED24ED7EBB21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741CF018-0FD6-03E1-817B-AEC38FF12530}"/>
              </a:ext>
            </a:extLst>
          </p:cNvPr>
          <p:cNvSpPr txBox="1">
            <a:spLocks/>
          </p:cNvSpPr>
          <p:nvPr/>
        </p:nvSpPr>
        <p:spPr>
          <a:xfrm>
            <a:off x="1087717" y="1840904"/>
            <a:ext cx="10039481" cy="2337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Perintah AXIS digunakan untuk melihat membatasi grafik yang masuk ke dalam interval x dan interval y. Sintaks penggunaannya adalah sebagai</a:t>
            </a:r>
          </a:p>
          <a:p>
            <a:pPr algn="just">
              <a:lnSpc>
                <a:spcPct val="150000"/>
              </a:lnSpc>
            </a:pPr>
            <a:r>
              <a:rPr lang="en-US" sz="1867"/>
              <a:t>			</a:t>
            </a:r>
            <a:r>
              <a:rPr lang="en-US" sz="1867" b="1"/>
              <a:t>AXIS ( [ 𝑥𝑚𝑖𝑛 𝑥𝑚𝑎𝑥 𝑦𝑚𝑖𝑛 𝑦𝑚𝑎𝑥 ] )</a:t>
            </a:r>
          </a:p>
          <a:p>
            <a:pPr algn="just">
              <a:lnSpc>
                <a:spcPct val="150000"/>
              </a:lnSpc>
            </a:pPr>
            <a:endParaRPr lang="en-US" sz="1867" b="1"/>
          </a:p>
          <a:p>
            <a:pPr algn="just">
              <a:lnSpc>
                <a:spcPct val="150000"/>
              </a:lnSpc>
            </a:pPr>
            <a:r>
              <a:rPr lang="it-IT" sz="1867"/>
              <a:t>Di mana, ‘’xmin xmax ymin ymax’’ dan adalah perbatasan di mana grafik ditampilkan.</a:t>
            </a:r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108635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AA09D-2FE8-5B84-3137-8B60B714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06560B-C68F-F4EC-0CC6-3663A9E108E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678EA6-B591-527E-D7B4-C05A160F3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E44D-0099-8A47-3786-637783C0280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6D6B8B7-BE7F-C66C-5C81-8FBE01F06433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75F74FE-EA4A-0A46-E61E-31D7D36ADFBE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AXIS Command (2)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3E80C7-7194-84E4-8604-26B6AD55895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7AFAA40D-3369-77A5-89EF-6A4A34BA4311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70B0F7DF-14EC-57C2-B503-8EAC2BDA9A19}"/>
              </a:ext>
            </a:extLst>
          </p:cNvPr>
          <p:cNvSpPr txBox="1">
            <a:spLocks/>
          </p:cNvSpPr>
          <p:nvPr/>
        </p:nvSpPr>
        <p:spPr>
          <a:xfrm>
            <a:off x="1125909" y="1091853"/>
            <a:ext cx="2897599" cy="4284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Example 1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B184C-5E43-A6C7-7B4C-FBCCAC94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01" y="2077296"/>
            <a:ext cx="3813292" cy="2920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4885A8-BDDC-07F3-5C7C-4995D6136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527" y="1529664"/>
            <a:ext cx="4707772" cy="4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6DA3E-DCFA-94BF-3A70-0F2FB3959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2BBA4F-F76B-103A-4BA6-5C880C2DE93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59F7222-58A0-E386-B745-4B28AB4E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A5219E-48AC-F4BA-FCC9-1905765F3D0D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9B060B75-C892-9DC3-894A-F84D24EE200A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2B0B23D-A39D-AA43-1B31-CD0DAF59EF1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AXIS Command (3)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F673F6-26C3-34F8-D0E0-05B06592B65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A88891E9-5A77-B1E3-4803-708D8118CC3B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956BCC77-69C5-BC86-7A74-69C00E1DB2C9}"/>
              </a:ext>
            </a:extLst>
          </p:cNvPr>
          <p:cNvSpPr txBox="1">
            <a:spLocks/>
          </p:cNvSpPr>
          <p:nvPr/>
        </p:nvSpPr>
        <p:spPr>
          <a:xfrm>
            <a:off x="1009182" y="1091853"/>
            <a:ext cx="2897599" cy="4284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Example 2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5BA985-37B4-D54D-81B4-A4D9119B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74" y="1952018"/>
            <a:ext cx="3965911" cy="3058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11276-9F2A-8627-335A-A3F84BF0B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000" y="1375954"/>
            <a:ext cx="4726337" cy="4201935"/>
          </a:xfrm>
          <a:prstGeom prst="rect">
            <a:avLst/>
          </a:prstGeom>
        </p:spPr>
      </p:pic>
      <p:sp>
        <p:nvSpPr>
          <p:cNvPr id="14" name="Google Shape;6457;p40">
            <a:extLst>
              <a:ext uri="{FF2B5EF4-FFF2-40B4-BE49-F238E27FC236}">
                <a16:creationId xmlns:a16="http://schemas.microsoft.com/office/drawing/2014/main" id="{E6E48AE7-EC1E-96A0-45E4-F129EDF966E4}"/>
              </a:ext>
            </a:extLst>
          </p:cNvPr>
          <p:cNvSpPr txBox="1">
            <a:spLocks/>
          </p:cNvSpPr>
          <p:nvPr/>
        </p:nvSpPr>
        <p:spPr>
          <a:xfrm>
            <a:off x="486975" y="5419487"/>
            <a:ext cx="5094268" cy="4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Tambahkan ‘grid on’ untuk menampilkan grid</a:t>
            </a:r>
          </a:p>
        </p:txBody>
      </p:sp>
    </p:spTree>
    <p:extLst>
      <p:ext uri="{BB962C8B-B14F-4D97-AF65-F5344CB8AC3E}">
        <p14:creationId xmlns:p14="http://schemas.microsoft.com/office/powerpoint/2010/main" val="174723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1BDEC-275C-3AB8-48E6-AD65EDC8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A00609-B8A0-39E0-E13C-67C023C3B8F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5CC2D2-B922-E92A-3B0D-B30E3989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6C2542-2297-F48C-7063-A7181E144CF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31230C8-32F2-9772-D7A5-0A78063CC14B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DCC8F95-E6D4-E21C-0AF4-B039636D062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Graph Coordinates (1)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36E4C9-E02C-1DF6-39BC-BB140537F88C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CBC9641B-5285-1800-3BF3-94C0CBEB831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99C1C0F6-7713-AA0B-F5AC-866051C65856}"/>
              </a:ext>
            </a:extLst>
          </p:cNvPr>
          <p:cNvSpPr txBox="1">
            <a:spLocks/>
          </p:cNvSpPr>
          <p:nvPr/>
        </p:nvSpPr>
        <p:spPr>
          <a:xfrm>
            <a:off x="890468" y="1828894"/>
            <a:ext cx="4003667" cy="1589789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/>
              <a:t>Plot can be used as :</a:t>
            </a:r>
          </a:p>
          <a:p>
            <a:pPr algn="just">
              <a:lnSpc>
                <a:spcPct val="150000"/>
              </a:lnSpc>
            </a:pPr>
            <a:r>
              <a:rPr lang="en-US" sz="1600" b="1"/>
              <a:t>		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</a:rPr>
              <a:t>plot(x, y, </a:t>
            </a:r>
            <a:r>
              <a:rPr lang="en-US" sz="1600" b="1">
                <a:solidFill>
                  <a:schemeClr val="accent3">
                    <a:lumMod val="75000"/>
                  </a:schemeClr>
                </a:solidFill>
              </a:rPr>
              <a:t>‘rs’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1600"/>
              <a:t>where ‘s’, can take one of the values as in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5F798-132F-5118-322E-B1520DA0C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41" y="1862779"/>
            <a:ext cx="1957953" cy="3878685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6457;p40">
            <a:extLst>
              <a:ext uri="{FF2B5EF4-FFF2-40B4-BE49-F238E27FC236}">
                <a16:creationId xmlns:a16="http://schemas.microsoft.com/office/drawing/2014/main" id="{29341174-68EB-E986-5696-50D732779BFC}"/>
              </a:ext>
            </a:extLst>
          </p:cNvPr>
          <p:cNvSpPr txBox="1">
            <a:spLocks/>
          </p:cNvSpPr>
          <p:nvPr/>
        </p:nvSpPr>
        <p:spPr>
          <a:xfrm>
            <a:off x="890467" y="3726089"/>
            <a:ext cx="4003667" cy="12453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/>
              <a:t>or can be written</a:t>
            </a:r>
          </a:p>
          <a:p>
            <a:pPr algn="just">
              <a:lnSpc>
                <a:spcPct val="150000"/>
              </a:lnSpc>
            </a:pPr>
            <a:r>
              <a:rPr lang="en-US" sz="1600"/>
              <a:t>	</a:t>
            </a:r>
            <a:r>
              <a:rPr lang="en-US" sz="1600" b="1">
                <a:solidFill>
                  <a:schemeClr val="accent3">
                    <a:lumMod val="75000"/>
                  </a:schemeClr>
                </a:solidFill>
              </a:rPr>
              <a:t>help plot</a:t>
            </a:r>
          </a:p>
          <a:p>
            <a:pPr algn="just">
              <a:lnSpc>
                <a:spcPct val="150000"/>
              </a:lnSpc>
            </a:pPr>
            <a:r>
              <a:rPr lang="en-US" sz="1600"/>
              <a:t>In Command Windows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18DEA-0642-E409-EA67-0E7CD5850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949" y="1862779"/>
            <a:ext cx="1634705" cy="165828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8CC85C-8575-F8D0-E350-C46A923DD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212" y="1862780"/>
            <a:ext cx="1465321" cy="285004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6457;p40">
            <a:extLst>
              <a:ext uri="{FF2B5EF4-FFF2-40B4-BE49-F238E27FC236}">
                <a16:creationId xmlns:a16="http://schemas.microsoft.com/office/drawing/2014/main" id="{CF7E005A-0852-A854-6CCC-1439B3F13089}"/>
              </a:ext>
            </a:extLst>
          </p:cNvPr>
          <p:cNvSpPr txBox="1">
            <a:spLocks/>
          </p:cNvSpPr>
          <p:nvPr/>
        </p:nvSpPr>
        <p:spPr>
          <a:xfrm>
            <a:off x="6201306" y="1361589"/>
            <a:ext cx="970020" cy="358891"/>
          </a:xfrm>
          <a:prstGeom prst="roundRect">
            <a:avLst>
              <a:gd name="adj" fmla="val 3650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</a:rPr>
              <a:t>Dots</a:t>
            </a:r>
          </a:p>
        </p:txBody>
      </p:sp>
      <p:sp>
        <p:nvSpPr>
          <p:cNvPr id="19" name="Google Shape;6457;p40">
            <a:extLst>
              <a:ext uri="{FF2B5EF4-FFF2-40B4-BE49-F238E27FC236}">
                <a16:creationId xmlns:a16="http://schemas.microsoft.com/office/drawing/2014/main" id="{A0B3FF7F-F8A1-BCAA-913E-28A51BDD0057}"/>
              </a:ext>
            </a:extLst>
          </p:cNvPr>
          <p:cNvSpPr txBox="1">
            <a:spLocks/>
          </p:cNvSpPr>
          <p:nvPr/>
        </p:nvSpPr>
        <p:spPr>
          <a:xfrm>
            <a:off x="8142976" y="1361589"/>
            <a:ext cx="1082648" cy="358891"/>
          </a:xfrm>
          <a:prstGeom prst="roundRect">
            <a:avLst>
              <a:gd name="adj" fmla="val 3650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</a:rPr>
              <a:t>Lines</a:t>
            </a:r>
          </a:p>
        </p:txBody>
      </p:sp>
      <p:sp>
        <p:nvSpPr>
          <p:cNvPr id="20" name="Google Shape;6457;p40">
            <a:extLst>
              <a:ext uri="{FF2B5EF4-FFF2-40B4-BE49-F238E27FC236}">
                <a16:creationId xmlns:a16="http://schemas.microsoft.com/office/drawing/2014/main" id="{1EC6F092-9980-AAE6-9774-86E8C3C60753}"/>
              </a:ext>
            </a:extLst>
          </p:cNvPr>
          <p:cNvSpPr txBox="1">
            <a:spLocks/>
          </p:cNvSpPr>
          <p:nvPr/>
        </p:nvSpPr>
        <p:spPr>
          <a:xfrm>
            <a:off x="9935893" y="1359311"/>
            <a:ext cx="1139507" cy="358891"/>
          </a:xfrm>
          <a:prstGeom prst="roundRect">
            <a:avLst>
              <a:gd name="adj" fmla="val 3650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204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413A4-FBD7-1308-73F5-C20DF54F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D52904-B1A6-9D4B-AA58-9C59FCCC578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24A25A-D9F6-E9D4-21F8-C668776AA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5A66B0-CD9F-E861-ED3F-38477F845A3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14F3AC1-6B25-9837-4820-89C807E7CB2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2DFE4400-01BB-4567-50D3-7E4CA075B40F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Graph Coordinates (2)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305E3E-CC0D-D320-01CA-0FE15C17B78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EDE7A366-305C-4395-A09D-D40CA9A52B2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6" name="Google Shape;6457;p40">
            <a:extLst>
              <a:ext uri="{FF2B5EF4-FFF2-40B4-BE49-F238E27FC236}">
                <a16:creationId xmlns:a16="http://schemas.microsoft.com/office/drawing/2014/main" id="{6029BF52-6811-4471-9FD9-A5BABF340FEE}"/>
              </a:ext>
            </a:extLst>
          </p:cNvPr>
          <p:cNvSpPr txBox="1">
            <a:spLocks/>
          </p:cNvSpPr>
          <p:nvPr/>
        </p:nvSpPr>
        <p:spPr>
          <a:xfrm>
            <a:off x="1009182" y="1091853"/>
            <a:ext cx="2897599" cy="4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Example 1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76E852-0366-4E02-0D0D-1B3DD3D31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01" y="2129971"/>
            <a:ext cx="3267091" cy="2516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75AF72-47DA-4DEE-8C70-ADBEFEFBC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12" y="1507748"/>
            <a:ext cx="4218249" cy="3760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B15FC-FA73-9F37-1594-55950C4D8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860" y="2608288"/>
            <a:ext cx="1679921" cy="3327907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12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159BF-C15F-5B90-90B7-B6372874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10ADBA-8414-209B-90D1-1C9E9040BD9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DFCC60-7203-A0AB-A68F-C935C3D5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EDD6D-AF7E-D2D8-BECC-59547B3E256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442A517C-A0D4-21A2-49C0-CD995B9E75D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9C6F9C1-11EB-EA87-6DD4-BDA3AD2F5EF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tx1"/>
                </a:solidFill>
              </a:rPr>
              <a:t>Graph Coordinates (3)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36097-7F9D-B18D-2743-AF953179681B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ID" sz="1200" b="1">
              <a:solidFill>
                <a:schemeClr val="tx1"/>
              </a:solidFill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5D042F81-905B-F642-03B2-B0DEA52696E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</a:t>
            </a:r>
            <a:r>
              <a:rPr lang="en-US" b="1" kern="0">
                <a:solidFill>
                  <a:srgbClr val="13234B"/>
                </a:solidFill>
              </a:rPr>
              <a:t>5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– </a:t>
            </a:r>
            <a:r>
              <a:rPr lang="id-ID"/>
              <a:t>Visualisasi Plotting Data </a:t>
            </a:r>
          </a:p>
        </p:txBody>
      </p:sp>
      <p:sp>
        <p:nvSpPr>
          <p:cNvPr id="2" name="Google Shape;6457;p40">
            <a:extLst>
              <a:ext uri="{FF2B5EF4-FFF2-40B4-BE49-F238E27FC236}">
                <a16:creationId xmlns:a16="http://schemas.microsoft.com/office/drawing/2014/main" id="{23BDBF9A-866E-89FD-F376-7C3283E1930B}"/>
              </a:ext>
            </a:extLst>
          </p:cNvPr>
          <p:cNvSpPr txBox="1">
            <a:spLocks/>
          </p:cNvSpPr>
          <p:nvPr/>
        </p:nvSpPr>
        <p:spPr>
          <a:xfrm>
            <a:off x="1085382" y="1091853"/>
            <a:ext cx="2897599" cy="4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sz="30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67"/>
              <a:t>Example 2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4A4A8-1E72-0A92-FE4B-BE8343EAE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63" y="1992650"/>
            <a:ext cx="3425779" cy="2655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50AC0-4A21-CC4F-6D49-F59F60C42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10" y="1549725"/>
            <a:ext cx="4221773" cy="3758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5BEC18-87C4-F1A9-229A-B21A4A0D0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712" y="4328046"/>
            <a:ext cx="1438124" cy="145886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93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496</Words>
  <Application>Microsoft Office PowerPoint</Application>
  <PresentationFormat>Widescreen</PresentationFormat>
  <Paragraphs>96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Quicksand</vt:lpstr>
      <vt:lpstr>Office Theme</vt:lpstr>
      <vt:lpstr>TT25-21001  ALGORITMA DAN PEMROGRAMAN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Soraida Sabella</dc:creator>
  <cp:lastModifiedBy>Soraida Sabella</cp:lastModifiedBy>
  <cp:revision>114</cp:revision>
  <dcterms:created xsi:type="dcterms:W3CDTF">2025-06-20T02:52:08Z</dcterms:created>
  <dcterms:modified xsi:type="dcterms:W3CDTF">2025-09-21T21:13:36Z</dcterms:modified>
</cp:coreProperties>
</file>